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8" r:id="rId3"/>
    <p:sldId id="259" r:id="rId4"/>
    <p:sldId id="261" r:id="rId5"/>
    <p:sldId id="282" r:id="rId6"/>
    <p:sldId id="262" r:id="rId7"/>
    <p:sldId id="279" r:id="rId8"/>
    <p:sldId id="280" r:id="rId9"/>
    <p:sldId id="281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2" r:id="rId19"/>
    <p:sldId id="293" r:id="rId20"/>
    <p:sldId id="294" r:id="rId21"/>
    <p:sldId id="295" r:id="rId22"/>
    <p:sldId id="29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566" autoAdjust="0"/>
  </p:normalViewPr>
  <p:slideViewPr>
    <p:cSldViewPr snapToGrid="0">
      <p:cViewPr varScale="1">
        <p:scale>
          <a:sx n="70" d="100"/>
          <a:sy n="70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A487C-078C-4096-9330-4862F30C97DB}" type="datetimeFigureOut">
              <a:rPr lang="hr-HR" smtClean="0"/>
              <a:t>11.3.2021.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54BAA-1721-493B-B945-2CE294AECD3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252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kp@gskos.h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isko@gskos.hr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161.53.208.100/anew/clasic.html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431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ELEKTRONIČKI IZVORI INFORMACIJA </a:t>
            </a:r>
          </a:p>
          <a:p>
            <a:r>
              <a:rPr lang="hr-HR" sz="1200" dirty="0"/>
              <a:t>Prateći trendove globalne informatizacije svojim korisnicima GISKO nudi sve veći broj elektroničkih izvora informacija kojima se može pristupiti na mrežnom sjedištu GISKO-a u rubrikama: Mrežne baze podataka </a:t>
            </a:r>
          </a:p>
          <a:p>
            <a:r>
              <a:rPr lang="hr-HR" sz="1200" dirty="0"/>
              <a:t>Repozitorij Gradske i sveučilišne knjižnice Osijek i Repozitorij Sveučilišta Josipa Jurja Strossmayera u Osijeku</a:t>
            </a:r>
          </a:p>
          <a:p>
            <a:r>
              <a:rPr lang="hr-HR" sz="1200" dirty="0"/>
              <a:t>Virtualna čitaonica novina </a:t>
            </a:r>
          </a:p>
          <a:p>
            <a:r>
              <a:rPr lang="hr-HR" sz="1200" dirty="0"/>
              <a:t>Virtualna referentna zbirka </a:t>
            </a:r>
          </a:p>
          <a:p>
            <a:r>
              <a:rPr lang="hr-HR" sz="1200" dirty="0"/>
              <a:t>Digitalizirana građa </a:t>
            </a: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4057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Mrežne baze podataka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Usluga kojom se želi poboljšati pristup inozemnim istraživačkim publikacijama i bazama podataka pribavljenih nacionalnom licencom kao i onih kojima je pristup slobodan.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3094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/>
              <a:t>Repozitorij </a:t>
            </a:r>
            <a:r>
              <a:rPr lang="hr-HR" sz="1200" b="1" dirty="0"/>
              <a:t>Gradske i sveučilišne knjižnice Osijek </a:t>
            </a:r>
            <a:r>
              <a:rPr lang="hr-HR" sz="1200" dirty="0"/>
              <a:t>i </a:t>
            </a:r>
            <a:r>
              <a:rPr lang="hr-HR" sz="1200" b="1" dirty="0"/>
              <a:t>Repozitorij Sveučilišta Josipa Jurja Strossmayera u Osijeku</a:t>
            </a:r>
            <a:r>
              <a:rPr lang="hr-HR" sz="1200" dirty="0"/>
              <a:t> na jednom mjestu okupljaju, trajno pohranjuju i omogućuju slobodan pristup znanstveno-istraživačkoj, intelektualnoj i kreativnoj produkciji nastaloj radom ustanove, odnosno njenih djelatnika i studenata.</a:t>
            </a:r>
          </a:p>
          <a:p>
            <a:endParaRPr lang="hr-HR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8877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Virtualna čitaonica novina – usluga koja nudi mogućnost čitanja elektroničkih inačica domaćih i stranih novina.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3550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Virtualna referentna zbirka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Zbirka koja okuplja literaturu pomoću koje se na brz i jednostavan način dolazi do osnovnih, kratkih obavijesti o svim strukama ili znanostima, a čine je mrežno dostupne enciklopedije, leksikoni, bibliografije, rječnici i sl.</a:t>
            </a: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6725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Digitalizirana građa obuhvaća zavičajnu periodiku i monografije, razglednice grada Osijeka, grafike, fotografije, zemljopisne karte…</a:t>
            </a: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7716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Raznovrsne usluge</a:t>
            </a:r>
          </a:p>
          <a:p>
            <a:r>
              <a:rPr lang="hr-HR" sz="1200" dirty="0"/>
              <a:t>Posudba knjižnične građe i rad u čitaonicama</a:t>
            </a:r>
          </a:p>
          <a:p>
            <a:r>
              <a:rPr lang="hr-HR" sz="1200" dirty="0" err="1"/>
              <a:t>Međuknjižnična</a:t>
            </a:r>
            <a:r>
              <a:rPr lang="hr-HR" sz="1200" dirty="0"/>
              <a:t> posudba</a:t>
            </a:r>
          </a:p>
          <a:p>
            <a:r>
              <a:rPr lang="hr-HR" sz="1200" dirty="0"/>
              <a:t>Informativno-referalna služba </a:t>
            </a:r>
          </a:p>
          <a:p>
            <a:r>
              <a:rPr lang="hr-HR" sz="1200" dirty="0" err="1"/>
              <a:t>Reprografske</a:t>
            </a:r>
            <a:r>
              <a:rPr lang="hr-HR" sz="1200" dirty="0"/>
              <a:t> usluge </a:t>
            </a:r>
          </a:p>
          <a:p>
            <a:r>
              <a:rPr lang="hr-HR" sz="1200" dirty="0"/>
              <a:t>E-poduka</a:t>
            </a:r>
          </a:p>
          <a:p>
            <a:r>
              <a:rPr lang="hr-HR" sz="1200" dirty="0"/>
              <a:t>Kulturno-promotivna djelatnost</a:t>
            </a: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836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POSUDBA KNJIŽNIČNE GRAĐE I RAD U ČITAONICAMA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može posuditi 5 knjiga na rok od 14 dana. Građu je moguće posuditi u središnjem posudbenom odjelu (Europska avenija 24) i u ograncima.</a:t>
            </a:r>
          </a:p>
          <a:p>
            <a:r>
              <a:rPr lang="hr-HR" sz="1200" dirty="0"/>
              <a:t>Na odjelu Studijske čitaonice građa se koristi samo u  čitaoničkim prostorima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 čitaonicama korisnik može koristiti knjižničnu građu smještenu u slobodnom pristupu na policama. Građu iz posebnih zbirki i iz spremišta korisnik naručuje na propisanim obrascima. Naručena građa isporučuje se sljedeći dan.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Studijska čitaonica nudi korisnicima na raspolaganje desetak računala s internetskim pristupom. Dostupan je i bežični pristup internetu – za  korisnike koji žele koristiti vlastito računalo ili drugu opremu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prostoru čitaonice osigurani se uvjeti za ugodan i tihi rad.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0421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MEĐUKNJIŽNIČNA POSUDBA</a:t>
            </a:r>
          </a:p>
          <a:p>
            <a:r>
              <a:rPr lang="hr-HR" sz="1200" dirty="0"/>
              <a:t>Sve ono što knjižnica ne posjeduje u svojim zbirkama, moguće je dobiti posredstvom </a:t>
            </a:r>
            <a:r>
              <a:rPr lang="hr-HR" sz="1200" dirty="0" err="1"/>
              <a:t>međuknjižnične</a:t>
            </a:r>
            <a:r>
              <a:rPr lang="hr-HR" sz="1200" dirty="0"/>
              <a:t> posudbe, kako iz hrvatskih knjižnica tako i iz inozemstva. </a:t>
            </a:r>
            <a:r>
              <a:rPr lang="hr-HR" sz="1200" dirty="0" err="1"/>
              <a:t>Međuknjižnična</a:t>
            </a:r>
            <a:r>
              <a:rPr lang="hr-HR" sz="1200" dirty="0"/>
              <a:t> posudba naplaćuje se prema važećem cjeniku, a sve informacije mogu se dobiti na Studijskoj čitaonici ili na e-pošti: </a:t>
            </a:r>
            <a:r>
              <a:rPr lang="hr-HR" sz="1200" dirty="0">
                <a:hlinkClick r:id="rId3"/>
              </a:rPr>
              <a:t>mkp</a:t>
            </a:r>
            <a:r>
              <a:rPr lang="hr-HR" sz="1200" dirty="0">
                <a:ea typeface="Verdana" panose="020B0604030504040204" pitchFamily="34" charset="0"/>
                <a:hlinkClick r:id="rId3"/>
              </a:rPr>
              <a:t>@gskos.hr</a:t>
            </a:r>
            <a:endParaRPr lang="hr-HR" sz="1200" dirty="0">
              <a:ea typeface="Verdana" panose="020B0604030504040204" pitchFamily="34" charset="0"/>
            </a:endParaRPr>
          </a:p>
          <a:p>
            <a:r>
              <a:rPr lang="hr-HR" sz="1200" dirty="0">
                <a:ea typeface="Verdana" panose="020B0604030504040204" pitchFamily="34" charset="0"/>
              </a:rPr>
              <a:t>Zahtjev je moguće poslati i elektroničkim putem na našoj mrežnoj stranici.</a:t>
            </a:r>
            <a:endParaRPr lang="hr-HR" sz="1200" dirty="0"/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8992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INFORMATIVNO-REFERALNA SLUŽBA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Referati, seminari, diplomski… predstavlja Informacijsko-referalnu uslugu koja podrazumijeva tematsko pretraživanja kataloga, baza podataka i internetskih izvora za potrebe seminarskih, diplomskih i drugih stručnih radova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868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hr-HR" sz="1200" dirty="0"/>
              <a:t>Gdje se nalazimo?</a:t>
            </a:r>
          </a:p>
          <a:p>
            <a:pPr algn="l"/>
            <a:r>
              <a:rPr lang="hr-HR" dirty="0"/>
              <a:t>Središnja knjižnica smještena je na adresi Europska avenija 24 Osijek </a:t>
            </a:r>
          </a:p>
          <a:p>
            <a:pPr algn="l"/>
            <a:r>
              <a:rPr lang="hr-HR" dirty="0"/>
              <a:t>Radno vrijeme za korisnike je </a:t>
            </a:r>
            <a:r>
              <a:rPr lang="pl-PL" dirty="0"/>
              <a:t>ponedjeljak-petak: 8:00 do 19:30</a:t>
            </a:r>
            <a:br>
              <a:rPr lang="pl-PL" dirty="0"/>
            </a:br>
            <a:r>
              <a:rPr lang="pl-PL" dirty="0"/>
              <a:t>subota 8:00 do 12:30</a:t>
            </a:r>
            <a:endParaRPr lang="hr-HR" dirty="0"/>
          </a:p>
          <a:p>
            <a:pPr algn="l"/>
            <a:r>
              <a:rPr lang="nb-NO" dirty="0"/>
              <a:t>Telefon</a:t>
            </a:r>
            <a:r>
              <a:rPr lang="nb-NO" b="1" dirty="0"/>
              <a:t>:</a:t>
            </a:r>
            <a:r>
              <a:rPr lang="nb-NO" dirty="0"/>
              <a:t> +385 (0)31 211 2</a:t>
            </a:r>
            <a:r>
              <a:rPr lang="hr-HR" dirty="0"/>
              <a:t>33</a:t>
            </a:r>
          </a:p>
          <a:p>
            <a:pPr algn="l"/>
            <a:r>
              <a:rPr lang="hr-HR" dirty="0"/>
              <a:t>E-pošta: </a:t>
            </a:r>
            <a:r>
              <a:rPr lang="hr-HR" dirty="0">
                <a:hlinkClick r:id="rId3"/>
              </a:rPr>
              <a:t>gisko@gskos.hr</a:t>
            </a:r>
            <a:endParaRPr lang="hr-HR" dirty="0"/>
          </a:p>
          <a:p>
            <a:pPr algn="l"/>
            <a:r>
              <a:rPr lang="hr-HR" dirty="0"/>
              <a:t>Koju građu Knjižnica posjeduje možete provjeriti na </a:t>
            </a:r>
            <a:r>
              <a:rPr lang="hr-HR" dirty="0">
                <a:hlinkClick r:id="rId4"/>
              </a:rPr>
              <a:t>Mrežnom katalogu</a:t>
            </a:r>
            <a:endParaRPr lang="hr-HR" dirty="0"/>
          </a:p>
          <a:p>
            <a:pPr algn="l"/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769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 err="1"/>
              <a:t>Reprografske</a:t>
            </a:r>
            <a:r>
              <a:rPr lang="hr-HR" sz="1200" dirty="0"/>
              <a:t> usluge obavljaju se u Studijskoj čitaonici na zahtjev korisnika, u skladu s važećim propisima o autorskom pravu ili drugim propisima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na zahtjev korisnika građu je moguće i skenirati.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8554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E-poduka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Knjižničari Gradske i sveučilišne knjižnice za korisnike pripremaju niz korisnih i poučnih video sadržaja, uputa i prezentacija, različitog sadržaja </a:t>
            </a:r>
            <a:endParaRPr lang="hr-HR" b="1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245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/>
              <a:t>KULTURNO-PROMOTIVNA DJELATNOST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okviru kulturno-promotivne djelatnosti Knjižnica svojim korisnicima osigurava pristup kulturi, predstavlja javnosti svoju građu i djelovanje, te osigurava raznolikost sadržaja i bez cenzure nudi događaje kao što su izložbe, predavanja, tribine, promocije, edukacije, radionice, koncerti, čitateljski klubovi, kvizovi, zabave, susreti. 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Izložbe se odvijaju u prostorima Knjižnice, te su primjerice 2019. godine bile postavljene 32 velike izložbe.  Književni susreti i predavanja organiziraju se tijekom cijele godine kako za djecu tako i za odrasle. Na taj način korisnici mogu upoznati autore i ostvariti komunikaciju s njima, te informirati se o određenoj temi ili naučiti novu vještinu.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7911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901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U spomeniku kulture iz razdoblja secesije, gradskoj vili u kojoj je prije Drugog svjetskog rata živio osječki gradonačelnik Vjekoslav </a:t>
            </a:r>
            <a:r>
              <a:rPr lang="hr-HR" sz="1200" dirty="0" err="1"/>
              <a:t>Hengl</a:t>
            </a:r>
            <a:r>
              <a:rPr lang="hr-HR" sz="1200" dirty="0"/>
              <a:t>.</a:t>
            </a:r>
          </a:p>
          <a:p>
            <a:endParaRPr lang="en-US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321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Knjižnica je osnovana 1949. godine kao gradska knjižnica. Osnivanjem Sveučilišta u Osijeku 1975. god. Gradska knjižnica Osijek proširuje svoju djelatnost i preuzima funkcije i zadatke središnje sveučilišne knjižnice mijenjajući naziv u Gradska i sveučilišna knjižnica Osijek.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odnosu na trenutačno stanje, knjižnica je u postupku razdvajanja i osamostaljivanja njezine narodne i središnje sveučilišne funkcije do  potpunog  fizičkog  odvajanja na  dvije  zasebne  ustanove:  Gradsku knjižnicu kao javnu narodnu knjižnicu općeznanstvenog tipa i Sveučilišnu knjižnicu na novoj lokaciji sveučilišnog kampusa.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226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RETFALA, JUG 2, DONJI GRAD, NOVI GRAD I INDUSTRIJSKA ČETVRT</a:t>
            </a:r>
            <a:endParaRPr lang="en-US" dirty="0"/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5923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/>
              <a:t>Kako postati član Knjižnice?</a:t>
            </a:r>
          </a:p>
          <a:p>
            <a:r>
              <a:rPr lang="hr-HR" sz="1200" dirty="0"/>
              <a:t>Cijena upisa u GISKO za redovne studente iznosi 60, 00 kuna. </a:t>
            </a:r>
          </a:p>
          <a:p>
            <a:r>
              <a:rPr lang="hr-HR" sz="1200" dirty="0"/>
              <a:t>Članstvo vrijedi godinu dana , a iskaznica vrijedi samo na ime upisane osobe. </a:t>
            </a:r>
          </a:p>
          <a:p>
            <a:r>
              <a:rPr lang="hr-HR" sz="1200" dirty="0"/>
              <a:t>Upis se obavlja na posudbenim odjelima, a prilikom prvog upisa i obnavljanja članarine potrebno je priložiti potvrdu o redovnom studiranju.</a:t>
            </a:r>
          </a:p>
          <a:p>
            <a:r>
              <a:rPr lang="hr-HR" sz="1200" dirty="0"/>
              <a:t>Za rad u čitaonici student je dužan, prilikom ulaska, predočiti člansku iskaznicu stručnom djelatniku čitaonice.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Sva građa koju Knjižnica posjeduje i njezina lokacijska dostupnost </a:t>
            </a:r>
            <a:r>
              <a:rPr lang="hr-HR" sz="1200" dirty="0" err="1"/>
              <a:t>pretraživa</a:t>
            </a:r>
            <a:r>
              <a:rPr lang="hr-HR" sz="1200" dirty="0"/>
              <a:t> je pomoću mrežnog knjižničnog kataloga dostupnog na mrežnoj stranici GISKO-a.</a:t>
            </a:r>
          </a:p>
          <a:p>
            <a:endParaRPr lang="hr-HR" sz="1200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8796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Što studentima nudi Knjižnica?</a:t>
            </a:r>
          </a:p>
          <a:p>
            <a:r>
              <a:rPr lang="hr-HR" dirty="0"/>
              <a:t>ZBIRKE TISKANE KNJIŽNIČNE GRAĐE</a:t>
            </a:r>
          </a:p>
          <a:p>
            <a:r>
              <a:rPr lang="hr-HR" dirty="0"/>
              <a:t>ELEKTRONIČKE IZVORE INFORMACIJA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RAZNOVRSNE USLUGE – (koje podrazumijevaju)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200" dirty="0"/>
              <a:t>Posudba knjižnične građe i rad u čitaonicama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200" dirty="0" err="1"/>
              <a:t>Međuknjižnična</a:t>
            </a:r>
            <a:r>
              <a:rPr lang="hr-HR" sz="1200" dirty="0"/>
              <a:t> posudba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200" dirty="0"/>
              <a:t>Informativno-referalna služba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200" dirty="0" err="1"/>
              <a:t>Reprografske</a:t>
            </a:r>
            <a:r>
              <a:rPr lang="hr-HR" sz="1200" dirty="0"/>
              <a:t> usluge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200" dirty="0"/>
              <a:t>E-poduka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200" dirty="0"/>
              <a:t>Kulturno-promotivna djelatnost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7446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/>
              <a:t>ZBIRKE TISKANE KNJIŽNIČNE GRAĐE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Zbirke Gradske i sveučilišne knjižnice Osijek pokrivaju sva područja ljudskog znanja: društvene i humanističke znanosti, umjetničko područje, biomedicinu i zdravstvo, te biotehničke i tehničke znanosti. Dostupna je znanstvena i stručna literatura na hrvatskom i stranim jezicima, znanstveno-popularni  i stručni časopisi, dnevne novine, tjedni i mjesečni tisak, beletristika domaćih i stranih autora , zbirke Austrijske čitaonice i American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Cornera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zbirka magistarskih i doktorskih radova obranjenih na Sveučilištu Josipa Jurja Strossmayera u Osijeku.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167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/>
              <a:t>ZBIRKE TISKANE KNJIŽNIČNE GRAĐE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/>
              <a:t>Osobita se pozornost pridaje nabavi literature potrebne studentima, te se nabavlja obvezna i dopunska literatura propisana za studijske programe koje se izvode na fakultetima i odjelima, sastavnicama Sveučilišta u Osijeku.  </a:t>
            </a:r>
          </a:p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4BAA-1721-493B-B945-2CE294AECD3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055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01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20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0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00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6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1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27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70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676F966-91D0-4D9E-8B9A-1FDBD22C973A}" type="datetime1">
              <a:rPr lang="hr-HR" smtClean="0"/>
              <a:t>11.3.2021.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1F63B66-78B4-485E-A8D7-ACDB96ACAB71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81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PNG"/><Relationship Id="rId5" Type="http://schemas.openxmlformats.org/officeDocument/2006/relationships/hyperlink" Target="mailto:mkp@gskos.hr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gisko@gskos.hr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095" y="914401"/>
            <a:ext cx="10169912" cy="357541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bg1"/>
                </a:solidFill>
              </a:rPr>
              <a:t>Sveučilište Josipa Jurja Strossmayera u Osijeku</a:t>
            </a:r>
            <a:br>
              <a:rPr lang="hr-HR" sz="4400" dirty="0">
                <a:solidFill>
                  <a:schemeClr val="bg1"/>
                </a:solidFill>
              </a:rPr>
            </a:br>
            <a:r>
              <a:rPr lang="hr-HR" sz="4400" b="1" dirty="0">
                <a:solidFill>
                  <a:schemeClr val="bg1"/>
                </a:solidFill>
              </a:rPr>
              <a:t>Gradska i sveučilišna knjižnica Osijek</a:t>
            </a:r>
            <a:br>
              <a:rPr lang="hr-HR" sz="4400" b="1" dirty="0">
                <a:solidFill>
                  <a:schemeClr val="bg1"/>
                </a:solidFill>
              </a:rPr>
            </a:br>
            <a:br>
              <a:rPr lang="hr-HR" sz="4400" b="1" dirty="0">
                <a:solidFill>
                  <a:schemeClr val="bg1"/>
                </a:solidFill>
              </a:rPr>
            </a:br>
            <a:br>
              <a:rPr lang="hr-HR" sz="4400" b="1" dirty="0">
                <a:solidFill>
                  <a:schemeClr val="bg1"/>
                </a:solidFill>
              </a:rPr>
            </a:br>
            <a:r>
              <a:rPr lang="hr-HR" sz="4000" b="1" dirty="0">
                <a:solidFill>
                  <a:schemeClr val="bg1"/>
                </a:solidFill>
              </a:rPr>
              <a:t>VODIČ ZA STUDENTE</a:t>
            </a:r>
            <a:br>
              <a:rPr lang="hr-HR" sz="4400" b="1" dirty="0">
                <a:solidFill>
                  <a:schemeClr val="bg1"/>
                </a:solidFill>
              </a:rPr>
            </a:br>
            <a:endParaRPr lang="hr-HR" sz="44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853457"/>
            <a:ext cx="3200400" cy="1632560"/>
          </a:xfrm>
        </p:spPr>
        <p:txBody>
          <a:bodyPr>
            <a:normAutofit fontScale="70000" lnSpcReduction="20000"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r>
              <a:rPr lang="hr-HR" sz="4600" dirty="0">
                <a:solidFill>
                  <a:schemeClr val="tx1"/>
                </a:solidFill>
              </a:rPr>
              <a:t>24. SMOTRA SVEUČILIŠTA J. J. STROSSMAYERA</a:t>
            </a:r>
            <a:endParaRPr lang="en-US" sz="46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1D2A450-6BEB-4DB7-AC5A-CF134C472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02" y="4853457"/>
            <a:ext cx="2469548" cy="151972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B00B3B2-64E9-407F-8AFC-0BF0973C4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26" y="4575124"/>
            <a:ext cx="2262898" cy="2271437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7CDA7AA-9EBE-4875-87C0-DB67F53349A0}"/>
              </a:ext>
            </a:extLst>
          </p:cNvPr>
          <p:cNvSpPr txBox="1">
            <a:spLocks/>
          </p:cNvSpPr>
          <p:nvPr/>
        </p:nvSpPr>
        <p:spPr>
          <a:xfrm>
            <a:off x="122829" y="6486017"/>
            <a:ext cx="3709019" cy="2590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EFC99278-9AED-4CF5-ACDD-CE7747681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9">
        <p:fade/>
      </p:transition>
    </mc:Choice>
    <mc:Fallback xmlns="">
      <p:transition spd="med" advTm="1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F03CC3-2E68-4904-B9F5-B2AA9648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67043"/>
            <a:ext cx="6877926" cy="1139855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ELEKTRONIČKI IZVORI INFORMACIJA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ABA70D-DF5B-411A-84A1-D2834718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74460"/>
            <a:ext cx="10369296" cy="3933148"/>
          </a:xfrm>
        </p:spPr>
        <p:txBody>
          <a:bodyPr/>
          <a:lstStyle/>
          <a:p>
            <a:r>
              <a:rPr lang="hr-HR" sz="2200" dirty="0"/>
              <a:t>Prateći trendove globalne informatizacije Knjižnica svojim korisnicima nudi sve veći broj elektroničkih izvora informacija kojima se može pristupiti na mrežnom sjedištu GISKO-a u rubrikama: </a:t>
            </a:r>
          </a:p>
          <a:p>
            <a:endParaRPr lang="hr-HR" sz="2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Mrežne baze podataka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Repozitorij GISKO i Repozitorij UNIOS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Virtualna čitaonica novina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Virtualna referentna zbirka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Digitalizirana građa 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B2A4E7-8FEA-47AC-A9C1-3A3B102A4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Sveučilište J. J. Strossmayera u Osijeku, Gradska i sveučilišna knjižnica Osijek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2B9A402-7CE2-4BBF-893C-C8F537840662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1278" y="3084393"/>
            <a:ext cx="5223112" cy="2825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6D8584F7-693D-492E-AA7A-59E40A54F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61">
        <p:fade/>
      </p:transition>
    </mc:Choice>
    <mc:Fallback xmlns="">
      <p:transition spd="med" advTm="12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21B470-A74A-438E-92A8-37861575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316347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Mrežne baze podataka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544F51-E7A2-4DEC-AAF1-8441FC1C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87856"/>
            <a:ext cx="10369296" cy="4219751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/>
              <a:t>Usluga kojom se želi poboljšati pristup inozemnim istraživačkim publikacijama i bazama podataka pribavljenih nacionalnom licencom kao i onih kojima je pristup slobodan.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001551-048A-4D8B-B374-6A1FE162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57188-F97B-4770-86D9-B86AA5232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55055"/>
            <a:ext cx="10515600" cy="3656845"/>
          </a:xfrm>
          <a:prstGeom prst="rect">
            <a:avLst/>
          </a:prstGeo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FED1B3D3-66EB-4127-993F-100E6E091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88">
        <p:fade/>
      </p:transition>
    </mc:Choice>
    <mc:Fallback xmlns="">
      <p:transition spd="med" advTm="15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E8DCCF-1357-4B46-9A2E-CC0F5387E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335093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REPOZITORIJI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42DA46-9AF7-4F0C-A088-E168BCCD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06602"/>
            <a:ext cx="10369296" cy="4201006"/>
          </a:xfrm>
        </p:spPr>
        <p:txBody>
          <a:bodyPr>
            <a:normAutofit/>
          </a:bodyPr>
          <a:lstStyle/>
          <a:p>
            <a:r>
              <a:rPr lang="hr-HR" sz="2000" dirty="0"/>
              <a:t>Repozitorij </a:t>
            </a:r>
            <a:r>
              <a:rPr lang="hr-HR" sz="2000" b="1" dirty="0"/>
              <a:t>Gradske i sveučilišne knjižnice Osijek </a:t>
            </a:r>
            <a:r>
              <a:rPr lang="hr-HR" sz="2000" dirty="0"/>
              <a:t>i </a:t>
            </a:r>
            <a:r>
              <a:rPr lang="hr-HR" sz="2000" b="1" dirty="0"/>
              <a:t>Repozitorij Sveučilišta Josipa Jurja Strossmayera u Osijeku</a:t>
            </a:r>
            <a:r>
              <a:rPr lang="hr-HR" sz="2000" dirty="0"/>
              <a:t> na jednom mjestu okupljaju, trajno pohranjuju i omogućuju slobodan pristup znanstveno-istraživačkoj, intelektualnoj i kreativnoj produkciji nastaloj radom ustanove, odnosno njenih djelatnika i studenata.</a:t>
            </a:r>
          </a:p>
          <a:p>
            <a:endParaRPr lang="hr-HR" sz="2000" dirty="0"/>
          </a:p>
          <a:p>
            <a:endParaRPr lang="en-US" sz="20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B225E5-0C4A-4790-8054-292FD9D8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3950027-E418-4314-A770-6E620D413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655" y="3053421"/>
            <a:ext cx="9588690" cy="3417283"/>
          </a:xfrm>
          <a:prstGeom prst="rect">
            <a:avLst/>
          </a:prstGeo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22A9AFAE-22CD-44CC-8E5D-F8A6BA584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05">
        <p:fade/>
      </p:transition>
    </mc:Choice>
    <mc:Fallback xmlns="">
      <p:transition spd="med" advTm="22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595EB-7A7D-4169-A884-709B8293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8"/>
            <a:ext cx="5308433" cy="1370939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Virtualna čitaonica novina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710598-F7A0-4A2B-9904-DC35C7071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42447"/>
            <a:ext cx="10355648" cy="5184648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/>
              <a:t>Predstavlja uslugu koja nudi mogućnost čitanja elektroničkih inačica domaćih i stranih novina.</a:t>
            </a:r>
          </a:p>
          <a:p>
            <a:pPr marL="0" indent="0">
              <a:buNone/>
            </a:pPr>
            <a:br>
              <a:rPr lang="hr-HR" dirty="0"/>
            </a:br>
            <a:endParaRPr lang="hr-HR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B087B9-91F6-45AE-8CF8-FA82757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344775B-4F31-4664-82F4-09486A6AB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5" y="2329254"/>
            <a:ext cx="10093657" cy="3654643"/>
          </a:xfrm>
          <a:prstGeom prst="rect">
            <a:avLst/>
          </a:prstGeo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60373647-0483-48DE-B911-38BF34286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95">
        <p:fade/>
      </p:transition>
    </mc:Choice>
    <mc:Fallback xmlns="">
      <p:transition spd="med" advTm="9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A466F9-8ADE-477C-BC27-8A1E2D17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5308433" cy="142553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Virtualna referentna zbirka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15FB0E-7ECD-4D98-8150-57B22FA95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97039"/>
            <a:ext cx="10369296" cy="3798739"/>
          </a:xfrm>
        </p:spPr>
        <p:txBody>
          <a:bodyPr/>
          <a:lstStyle/>
          <a:p>
            <a:r>
              <a:rPr lang="hr-HR" sz="2000" dirty="0"/>
              <a:t>Zbirka koja okuplja literaturu pomoću koje se na brz i jednostavan način dolazi do osnovnih, kratkih obavijesti o svim strukama ili znanostima, a čine je mrežno dostupne enciklopedije, leksikoni, bibliografije, rječnici i sl.</a:t>
            </a:r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944728-E0F9-458A-AA61-598AB9A9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CC9413F-A529-42C1-A215-47CDEA516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33" y="2867699"/>
            <a:ext cx="10230134" cy="3603005"/>
          </a:xfrm>
          <a:prstGeom prst="rect">
            <a:avLst/>
          </a:prstGeo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318C624E-6682-46BA-8A93-4C1AA28E4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04">
        <p:fade/>
      </p:transition>
    </mc:Choice>
    <mc:Fallback xmlns="">
      <p:transition spd="med" advTm="21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71A41C-2D0B-4356-A1F8-BE676490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335093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Digitalizirana građa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FF19B7-48D8-40A4-A86E-A3C151AE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06602"/>
            <a:ext cx="10289866" cy="5184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Digitalizirana građa obuhvaća zavičajnu periodiku i monografije, razglednice grada Osijeka, grafike, fotografije, zemljopisne karte…</a:t>
            </a:r>
          </a:p>
          <a:p>
            <a:endParaRPr lang="en-US" sz="20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DEE45FD-18E1-4EE0-9669-FC4EB8E1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D85BF75-272B-4FD9-9FAA-DF21D1279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54941"/>
            <a:ext cx="10515600" cy="3622022"/>
          </a:xfrm>
          <a:prstGeom prst="rect">
            <a:avLst/>
          </a:prstGeo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C48DFB78-E21E-47C0-A1D8-6F3E7E0E0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82">
        <p:fade/>
      </p:transition>
    </mc:Choice>
    <mc:Fallback xmlns="">
      <p:transition spd="med" advTm="12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ADF04D-06A1-4C7A-9D4B-4B111440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335093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RAZNOVRSNE USLUGE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89806E-4566-4D16-9501-08B381F1D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17469"/>
            <a:ext cx="5678424" cy="482448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hr-HR" sz="2200" dirty="0"/>
              <a:t>Posudba knjižnične građe i rad u čitaonicama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200" dirty="0" err="1"/>
              <a:t>Međuknjižnična</a:t>
            </a:r>
            <a:r>
              <a:rPr lang="hr-HR" sz="2200" dirty="0"/>
              <a:t> posudba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200" dirty="0"/>
              <a:t>Informativno-referalna služba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200" dirty="0" err="1"/>
              <a:t>Reprografske</a:t>
            </a:r>
            <a:r>
              <a:rPr lang="hr-HR" sz="2200" dirty="0"/>
              <a:t> usluge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200" dirty="0"/>
              <a:t>E-poduka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200" dirty="0"/>
              <a:t>Kulturno-promotivna djelatnost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61214FC-FDD0-4CAD-916C-D9AFDD77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1E2DDF8-D433-449B-9F1E-3596BF421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00" y="2266256"/>
            <a:ext cx="5901458" cy="3926910"/>
          </a:xfrm>
          <a:prstGeom prst="rect">
            <a:avLst/>
          </a:prstGeom>
        </p:spPr>
      </p:pic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F7E5E03D-D356-41A6-9481-226BF5E92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54">
        <p:fade/>
      </p:transition>
    </mc:Choice>
    <mc:Fallback xmlns="">
      <p:transition spd="med" advTm="14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611122-F77A-4A3D-8838-FD078882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41211"/>
            <a:ext cx="8106224" cy="173736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POSUDBA KNJIŽNIČNE GRAĐE I RAD U ČITAONICAMA</a:t>
            </a:r>
            <a:br>
              <a:rPr lang="hr-HR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6D19E2-08D1-43B9-9544-39DCE5EE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318050"/>
            <a:ext cx="10369296" cy="3798739"/>
          </a:xfrm>
        </p:spPr>
        <p:txBody>
          <a:bodyPr>
            <a:normAutofit/>
          </a:bodyPr>
          <a:lstStyle/>
          <a:p>
            <a:r>
              <a:rPr lang="hr-HR" sz="2000" dirty="0"/>
              <a:t>Student može posuditi 5 knjiga na rok od 14 dana.</a:t>
            </a:r>
          </a:p>
          <a:p>
            <a:r>
              <a:rPr lang="hr-HR" sz="2000" dirty="0"/>
              <a:t>Na odjelu Studijske čitaonice građa se koristi samo u čitaoničkim prostorima. U čitaonicama korisnik može koristiti knjižničnu građu smještenu u slobodnom pristupu na policama. Građu iz posebnih zbirki i iz spremišta korisnik naručuje na propisanim obrascima. Naručena građa isporučuje se sljedeći dan.</a:t>
            </a:r>
          </a:p>
          <a:p>
            <a:r>
              <a:rPr lang="hr-HR" sz="2000" dirty="0"/>
              <a:t>Studijska čitaonica nudi korisnicima na raspolaganje desetak računala s internetskim pristupom. Dostupan je i bežični pristup internetu – za  korisnike koji žele koristiti vlastito računalo ili drugu opremu.</a:t>
            </a:r>
          </a:p>
          <a:p>
            <a:r>
              <a:rPr lang="hr-HR" sz="2000" dirty="0"/>
              <a:t>U prostoru čitaonice osigurani se uvjeti za ugodan i tihi rad.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126D9E8-2587-4CE9-A61B-70EC4CEC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Sveučilište J. J. Strossmayera u Osijeku, Gradska i sveučilišna knjižnica Osijek</a:t>
            </a:r>
          </a:p>
        </p:txBody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A63D09F6-ADDB-41EF-BEC9-E28A66D96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458">
        <p:fade/>
      </p:transition>
    </mc:Choice>
    <mc:Fallback xmlns="">
      <p:transition spd="med" advTm="43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C53934-424E-4699-BBE2-59E1F2DA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4967239" cy="142553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MEĐUKNJIŽNIČNA POSUDBA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1318E2-F34C-438B-8B0A-FB9B4AD4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98150"/>
            <a:ext cx="5297423" cy="3798739"/>
          </a:xfrm>
        </p:spPr>
        <p:txBody>
          <a:bodyPr>
            <a:normAutofit/>
          </a:bodyPr>
          <a:lstStyle/>
          <a:p>
            <a:r>
              <a:rPr lang="hr-HR" sz="2000" dirty="0"/>
              <a:t>Sve ono što knjižnica ne posjeduje u svojim zbirkama, moguće je dobiti posredstvom </a:t>
            </a:r>
            <a:r>
              <a:rPr lang="hr-HR" sz="2000" dirty="0" err="1"/>
              <a:t>međuknjižnične</a:t>
            </a:r>
            <a:r>
              <a:rPr lang="hr-HR" sz="2000" dirty="0"/>
              <a:t> posudbe, kako iz hrvatskih knjižnica tako i iz inozemstva. </a:t>
            </a:r>
            <a:r>
              <a:rPr lang="hr-HR" sz="2000" dirty="0" err="1"/>
              <a:t>Međuknjižnična</a:t>
            </a:r>
            <a:r>
              <a:rPr lang="hr-HR" sz="2000" dirty="0"/>
              <a:t> posudba naplaćuje se prema važećem cjeniku, a sve informacije mogu se dobiti na Studijskoj čitaonici ili na e-pošti: </a:t>
            </a:r>
            <a:r>
              <a:rPr lang="hr-HR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mkp</a:t>
            </a:r>
            <a:r>
              <a:rPr lang="hr-HR" sz="2000" dirty="0"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@gskos.hr</a:t>
            </a:r>
            <a:endParaRPr lang="hr-HR" sz="2000" dirty="0">
              <a:ea typeface="Verdana" panose="020B0604030504040204" pitchFamily="34" charset="0"/>
            </a:endParaRPr>
          </a:p>
          <a:p>
            <a:r>
              <a:rPr lang="hr-HR" sz="2000" dirty="0">
                <a:ea typeface="Verdana" panose="020B0604030504040204" pitchFamily="34" charset="0"/>
              </a:rPr>
              <a:t>Zahtjev je moguće poslati i elektroničkim putem na našoj mrežnoj stranici.</a:t>
            </a:r>
            <a:endParaRPr lang="hr-HR" sz="2000" dirty="0"/>
          </a:p>
          <a:p>
            <a:endParaRPr lang="en-US" sz="20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A287502-6F95-4523-A254-EFF57A33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7FD2672-7C71-4976-BF1C-C7EF2FEEB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7" y="1897039"/>
            <a:ext cx="4791744" cy="3912160"/>
          </a:xfrm>
          <a:prstGeom prst="rect">
            <a:avLst/>
          </a:prstGeom>
        </p:spPr>
      </p:pic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021D4B98-8AC9-4152-AF36-217B0B570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60">
        <p:fade/>
      </p:transition>
    </mc:Choice>
    <mc:Fallback xmlns="">
      <p:transition spd="med" advTm="23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FF6ECB-C2AA-4597-BEBA-71EB798C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5901457" cy="142553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INFORMATIVNO-REFERALNA SLUŽBA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593177-B8AF-4503-8203-6538A728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97039"/>
            <a:ext cx="10369297" cy="4110569"/>
          </a:xfrm>
        </p:spPr>
        <p:txBody>
          <a:bodyPr/>
          <a:lstStyle/>
          <a:p>
            <a:pPr lvl="0"/>
            <a:r>
              <a:rPr lang="hr-HR" sz="2000" b="1" dirty="0"/>
              <a:t>Referati, seminari, diplomski… </a:t>
            </a:r>
            <a:r>
              <a:rPr lang="hr-HR" sz="2000" dirty="0"/>
              <a:t>predstavlja</a:t>
            </a:r>
            <a:r>
              <a:rPr lang="hr-HR" sz="2000" b="1" dirty="0"/>
              <a:t> i</a:t>
            </a:r>
            <a:r>
              <a:rPr lang="hr-HR" sz="2000" dirty="0"/>
              <a:t>nformacijsko-referalnu uslugu koja podrazumijeva tematsko pretraživanja kataloga, baza podataka i internetskih izvora za potrebe seminarskih, diplomskih i drugih stručnih radova.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6C7308E-DC6D-48C4-9605-2069C288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16ECBA2-AAD7-4C46-B2D0-CDB836EE8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43"/>
          <a:stretch/>
        </p:blipFill>
        <p:spPr>
          <a:xfrm>
            <a:off x="758214" y="3138985"/>
            <a:ext cx="10901121" cy="2306472"/>
          </a:xfrm>
          <a:prstGeom prst="rect">
            <a:avLst/>
          </a:prstGeom>
        </p:spPr>
      </p:pic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0D787167-7403-42C8-80CF-E398D352F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14">
        <p:fade/>
      </p:transition>
    </mc:Choice>
    <mc:Fallback xmlns="">
      <p:transition spd="med" advTm="1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64295"/>
            <a:ext cx="10515600" cy="401357"/>
          </a:xfrm>
        </p:spPr>
        <p:txBody>
          <a:bodyPr>
            <a:noAutofit/>
          </a:bodyPr>
          <a:lstStyle/>
          <a:p>
            <a:pPr algn="ctr"/>
            <a:r>
              <a:rPr lang="hr-HR" sz="3600" dirty="0">
                <a:solidFill>
                  <a:schemeClr val="tx1"/>
                </a:solidFill>
              </a:rPr>
              <a:t>Gdje se nalazimo?</a:t>
            </a:r>
          </a:p>
        </p:txBody>
      </p:sp>
      <p:pic>
        <p:nvPicPr>
          <p:cNvPr id="5" name="Slika 1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201" y="1169894"/>
            <a:ext cx="7512424" cy="474681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0625" y="1997839"/>
            <a:ext cx="367305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Središnja knjižnica smještena je na adresi Europske avenije 24 u Osijeku.</a:t>
            </a:r>
          </a:p>
          <a:p>
            <a:pPr algn="ctr"/>
            <a:endParaRPr lang="hr-HR" sz="2000" dirty="0"/>
          </a:p>
          <a:p>
            <a:pPr algn="ctr"/>
            <a:r>
              <a:rPr lang="hr-HR" sz="2000" dirty="0"/>
              <a:t>Radno vrijeme za korisnike: </a:t>
            </a:r>
            <a:r>
              <a:rPr lang="pl-PL" sz="2000" dirty="0"/>
              <a:t>ponedjeljak-petak: 8:00 -19:30</a:t>
            </a:r>
            <a:br>
              <a:rPr lang="pl-PL" sz="2000" dirty="0"/>
            </a:br>
            <a:r>
              <a:rPr lang="pl-PL" sz="2000" dirty="0"/>
              <a:t>subota: 8:00 -12:30</a:t>
            </a:r>
          </a:p>
          <a:p>
            <a:pPr algn="ctr"/>
            <a:endParaRPr lang="hr-HR" sz="2000" dirty="0"/>
          </a:p>
          <a:p>
            <a:pPr algn="ctr"/>
            <a:r>
              <a:rPr lang="nb-NO" sz="2000" dirty="0"/>
              <a:t>Telefon</a:t>
            </a:r>
            <a:r>
              <a:rPr lang="nb-NO" sz="2000" b="1" dirty="0"/>
              <a:t>:</a:t>
            </a:r>
            <a:r>
              <a:rPr lang="nb-NO" sz="2000" dirty="0"/>
              <a:t> +385 (0)31 211 2</a:t>
            </a:r>
            <a:r>
              <a:rPr lang="hr-HR" sz="2000" dirty="0"/>
              <a:t>33</a:t>
            </a:r>
          </a:p>
          <a:p>
            <a:pPr algn="ctr"/>
            <a:r>
              <a:rPr lang="hr-HR" sz="2000" dirty="0"/>
              <a:t>E-pošta: </a:t>
            </a:r>
            <a:r>
              <a:rPr lang="hr-HR" sz="2000" dirty="0">
                <a:hlinkClick r:id="rId6"/>
              </a:rPr>
              <a:t>gisko@gskos.hr</a:t>
            </a:r>
            <a:endParaRPr lang="hr-HR" sz="2000" dirty="0"/>
          </a:p>
          <a:p>
            <a:pPr algn="ctr"/>
            <a:endParaRPr lang="hr-HR" dirty="0"/>
          </a:p>
        </p:txBody>
      </p:sp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E930DC6D-1F5A-4FC2-AD62-4B46C8477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23">
        <p:fade/>
      </p:transition>
    </mc:Choice>
    <mc:Fallback xmlns="">
      <p:transition spd="med" advTm="14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03DF9E-5B00-4062-9A56-606FE3F6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452825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REPROGRAFSKE USLUGE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5B05BD-5DDE-4F94-90B3-7C9FB0DCC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791719"/>
            <a:ext cx="4571454" cy="5184648"/>
          </a:xfrm>
        </p:spPr>
        <p:txBody>
          <a:bodyPr/>
          <a:lstStyle/>
          <a:p>
            <a:pPr marL="0" indent="0">
              <a:buNone/>
            </a:pPr>
            <a:r>
              <a:rPr lang="hr-HR" sz="2000" dirty="0" err="1"/>
              <a:t>Reprografske</a:t>
            </a:r>
            <a:r>
              <a:rPr lang="hr-HR" sz="2000" dirty="0"/>
              <a:t> usluge obavljaju se u Studijskoj čitaonici na zahtjev korisnika, u skladu s važećim propisima o autorskom pravu.</a:t>
            </a:r>
          </a:p>
          <a:p>
            <a:pPr marL="0" indent="0">
              <a:buNone/>
            </a:pPr>
            <a:r>
              <a:rPr lang="hr-HR" sz="2000" dirty="0"/>
              <a:t>Na zahtjev korisnika građu je moguće i skenirati.</a:t>
            </a:r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AABC8A6-4882-45F1-A9A8-D75CC928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8AA1593-6B0C-4686-A6B9-00D3620B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36097"/>
            <a:ext cx="4958093" cy="3876394"/>
          </a:xfrm>
          <a:prstGeom prst="rect">
            <a:avLst/>
          </a:prstGeom>
        </p:spPr>
      </p:pic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EA2925AB-0D2A-4DA4-9FEE-E457184CF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0">
        <p:fade/>
      </p:transition>
    </mc:Choice>
    <mc:Fallback xmlns="">
      <p:transition spd="med" advTm="13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0C5B657-08BA-495E-8F99-51BF5C129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461" y="1910687"/>
            <a:ext cx="6367200" cy="42444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BDEB09D-F0C8-4BF6-8E1B-3D568B39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10"/>
            <a:ext cx="4389120" cy="1439177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E-PODUKA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B82A28-8F6D-49B1-AC52-9D63F094D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248" y="1910687"/>
            <a:ext cx="4389120" cy="3366466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r>
              <a:rPr lang="hr-HR" sz="2000" dirty="0"/>
              <a:t>Knjižničari Gradske i sveučilišne knjižnice za korisnike pripremaju niz korisnih i poučnih video sadržaja, uputa i prezentacija, različitog sadržaja.</a:t>
            </a:r>
          </a:p>
          <a:p>
            <a:endParaRPr lang="hr-HR" sz="2000" dirty="0"/>
          </a:p>
          <a:p>
            <a:endParaRPr lang="en-US" sz="20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458DE6-CD69-44E9-A027-DE88EBD0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C70EEF88-A838-4684-A17A-E2B6F0A8D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96">
        <p:fade/>
      </p:transition>
    </mc:Choice>
    <mc:Fallback xmlns="">
      <p:transition spd="med" advTm="9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8CA247-8A51-4989-8F39-8A47C6AF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6236481" cy="1357291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KULTURNO-PROMOTIVNA DJELATNOST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81ED45-C343-4E80-905F-7746CEC1C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28800"/>
            <a:ext cx="5071873" cy="4050442"/>
          </a:xfrm>
        </p:spPr>
        <p:txBody>
          <a:bodyPr>
            <a:normAutofit/>
          </a:bodyPr>
          <a:lstStyle/>
          <a:p>
            <a:r>
              <a:rPr lang="hr-HR" sz="2000" dirty="0"/>
              <a:t>U okviru kulturno-promotivne djelatnosti Knjižnica svojim korisnicima nudi događaje kao što su izložbe, predavanja, tribine, promocije, edukacije, radionice, koncerti, čitateljski klubovi, kvizovi, zabave, susreti.  </a:t>
            </a:r>
          </a:p>
          <a:p>
            <a:endParaRPr lang="en-US" sz="20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7357EC-7B25-4BFD-A5D3-D9E8C20B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14309"/>
          </a:xfrm>
        </p:spPr>
        <p:txBody>
          <a:bodyPr/>
          <a:lstStyle/>
          <a:p>
            <a:r>
              <a:rPr lang="hr-HR">
                <a:solidFill>
                  <a:schemeClr val="tx1"/>
                </a:solidFill>
              </a:rPr>
              <a:t>Sveučilište J. J. Strossmayera u Osijeku, Gradska i sveučilišna knjižnica Osijek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93A6193-52BA-4AD6-B6F4-F19355219A4D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5071873" cy="405044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/>
              <a:t>Izložbe se odvijaju u prostorima Knjižnice, te su primjerice 2019. godine bile postavljene 32 velike izložbe.  Književni susreti i predavanja organiziraju se tijekom cijele godine kako za djecu tako i za odrasle. </a:t>
            </a:r>
            <a:endParaRPr lang="en-US" sz="20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D68C3BF-24E0-4ABD-AC7B-4FD887FD0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184" y="3429000"/>
            <a:ext cx="3846795" cy="287030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3C285DE-DC91-4815-9637-9299F769B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060" y="3429000"/>
            <a:ext cx="3889753" cy="2870302"/>
          </a:xfrm>
          <a:prstGeom prst="rect">
            <a:avLst/>
          </a:prstGeom>
        </p:spPr>
      </p:pic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7AC76C5D-A83C-46DB-ACA4-3491E593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37">
        <p:fade/>
      </p:transition>
    </mc:Choice>
    <mc:Fallback xmlns="">
      <p:transition spd="med" advTm="36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6708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6D23A56-D5F7-46EE-8A2D-FC59E911A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54" y="0"/>
            <a:ext cx="10640291" cy="6858000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C9C7047C-2F12-4E67-B5D4-AD25A6F4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65">
        <p:fade/>
      </p:transition>
    </mc:Choice>
    <mc:Fallback xmlns="">
      <p:transition spd="med" advTm="3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br>
              <a:rPr lang="hr-HR" sz="2200" dirty="0">
                <a:solidFill>
                  <a:schemeClr val="tx1"/>
                </a:solidFill>
              </a:rPr>
            </a:br>
            <a:br>
              <a:rPr lang="hr-HR" sz="2200" dirty="0">
                <a:solidFill>
                  <a:schemeClr val="tx1"/>
                </a:solidFill>
              </a:rPr>
            </a:br>
            <a:br>
              <a:rPr lang="hr-HR" sz="2700" dirty="0">
                <a:solidFill>
                  <a:schemeClr val="tx1"/>
                </a:solidFill>
              </a:rPr>
            </a:br>
            <a:endParaRPr lang="hr-HR" sz="27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EAA11305-B0F9-446E-B16B-685040B70657}"/>
              </a:ext>
            </a:extLst>
          </p:cNvPr>
          <p:cNvSpPr/>
          <p:nvPr/>
        </p:nvSpPr>
        <p:spPr>
          <a:xfrm>
            <a:off x="934564" y="745195"/>
            <a:ext cx="9720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/>
              <a:t>U spomeniku kulture iz razdoblja secesije, gradskoj vili u kojoj je prije Drugog svjetskog rata živio osječki gradonačelnik Vjekoslav </a:t>
            </a:r>
            <a:r>
              <a:rPr lang="hr-HR" sz="2000" dirty="0" err="1"/>
              <a:t>Hengl</a:t>
            </a:r>
            <a:r>
              <a:rPr lang="hr-HR" sz="2000" dirty="0"/>
              <a:t>.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FE0D5247-D542-430D-AACB-22160A176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382" y="1453081"/>
            <a:ext cx="7533564" cy="5022376"/>
          </a:xfrm>
        </p:spPr>
      </p:pic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17FF9FB2-52A9-4F6D-8C20-9BA2ECF4C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04">
        <p:fade/>
      </p:transition>
    </mc:Choice>
    <mc:Fallback xmlns="">
      <p:transition spd="med" advTm="11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3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72025" y="1089213"/>
            <a:ext cx="6583363" cy="47797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846161"/>
            <a:ext cx="3932237" cy="517812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Knjižnica je osnovana </a:t>
            </a:r>
            <a:r>
              <a:rPr lang="hr-HR" sz="2000" b="1" dirty="0"/>
              <a:t>1949</a:t>
            </a:r>
            <a:r>
              <a:rPr lang="hr-HR" sz="2000" dirty="0"/>
              <a:t>. godine kao </a:t>
            </a:r>
            <a:r>
              <a:rPr lang="hr-HR" sz="2000" b="1" dirty="0"/>
              <a:t>Gradska knjižnica</a:t>
            </a:r>
            <a:r>
              <a:rPr lang="hr-HR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1" dirty="0"/>
              <a:t>1975</a:t>
            </a:r>
            <a:r>
              <a:rPr lang="hr-HR" sz="2000" dirty="0"/>
              <a:t>. god. Gradska knjižnica Osijek proširuje svoju djelatnost i preuzima funkciju središnje sveučilišne knjižnice mijenjajući naziv u </a:t>
            </a:r>
            <a:r>
              <a:rPr lang="hr-HR" sz="2000" b="1" dirty="0"/>
              <a:t>Gradska i sveučilišna knjižnica Osijek</a:t>
            </a:r>
            <a:r>
              <a:rPr lang="hr-HR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Knjižnica je u postupku razdvajanja na  dvije  zasebne  ustanove:  </a:t>
            </a:r>
            <a:r>
              <a:rPr lang="hr-HR" sz="2000" b="1" dirty="0"/>
              <a:t>Gradsku knjižnicu </a:t>
            </a:r>
            <a:r>
              <a:rPr lang="hr-HR" sz="2000" dirty="0"/>
              <a:t>kao javnu narodnu knjižnicu i </a:t>
            </a:r>
            <a:r>
              <a:rPr lang="hr-HR" sz="2000" b="1" dirty="0"/>
              <a:t>Sveučilišnu knjižnicu</a:t>
            </a:r>
            <a:r>
              <a:rPr lang="hr-HR" sz="2000" dirty="0"/>
              <a:t> na novoj lokaciji sveučilišnog kampusa.</a:t>
            </a:r>
          </a:p>
          <a:p>
            <a:endParaRPr lang="hr-H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08407A7F-DB0E-4AFE-8BBF-879170951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90">
        <p:fade/>
      </p:transition>
    </mc:Choice>
    <mc:Fallback xmlns="">
      <p:transition spd="med" advTm="40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2911AF-8CE0-4EAA-9A33-1D0C2922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53145"/>
            <a:ext cx="5908935" cy="1737360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Knjižnica ima PET ogranka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F58933-6AD2-4D57-B040-877D0FAA1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800" y="2196362"/>
            <a:ext cx="10369296" cy="4274342"/>
          </a:xfrm>
        </p:spPr>
        <p:txBody>
          <a:bodyPr/>
          <a:lstStyle/>
          <a:p>
            <a:pPr lvl="0"/>
            <a:r>
              <a:rPr lang="hr-HR" dirty="0"/>
              <a:t>RETFALA, JUG 2, DONJI GRAD, NOVI GRAD I INDUSTRIJSKA ČETVRT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776642-F407-46F8-8701-948AE900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AE605C5-B649-4BDD-9752-4006C6ADF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04" y="2938978"/>
            <a:ext cx="11388019" cy="1928518"/>
          </a:xfrm>
          <a:prstGeom prst="rect">
            <a:avLst/>
          </a:prstGeom>
        </p:spPr>
      </p:pic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CBC3172B-9886-4A17-8173-CB8F15CCE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44">
        <p:fade/>
      </p:transition>
    </mc:Choice>
    <mc:Fallback xmlns="">
      <p:transition spd="med" advTm="8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12" y="521420"/>
            <a:ext cx="5001454" cy="1235122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tx1"/>
                </a:solidFill>
              </a:rPr>
              <a:t>Kako postati član Knjižnice?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197" y="893429"/>
            <a:ext cx="3582193" cy="22448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9012" y="2328463"/>
            <a:ext cx="9904602" cy="3570320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Cijena upisa za redovne studente iznosi 60, 00 kuna.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Članstvo vrijedi godinu dana, a iskaznica vrijedi samo na ime upisane osobe.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Upis se obavlja na posudbenim odjelima, a prilikom prvog upisa i obnavljanja članarine potrebno je priložiti potvrdu o redovnom studiranju.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Za rad u čitaonici student je dužan, prilikom ulaska, predočiti člansku iskaznicu stručnom djelatniku čitaonice.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Sva građa koju Knjižnica posjeduje i njezina lokacijska dostupnost </a:t>
            </a:r>
            <a:r>
              <a:rPr lang="hr-HR" sz="2000" dirty="0" err="1"/>
              <a:t>pretraživa</a:t>
            </a:r>
            <a:r>
              <a:rPr lang="hr-HR" sz="2000" dirty="0"/>
              <a:t> je pomoću mrežnog knjižničnog kataloga dostupnog na mrežnoj stranici GISKO-a.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Sveučilište J. J. Strossmayera u Osijeku, Gradska i sveučilišna knjižnica Osijek</a:t>
            </a:r>
          </a:p>
        </p:txBody>
      </p: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D1586590-43E5-4BD5-84C0-9057A5CF7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39">
        <p:fade/>
      </p:transition>
    </mc:Choice>
    <mc:Fallback xmlns="">
      <p:transition spd="med" advTm="34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7C59E-BC3E-41E0-A631-985C93EB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5901457" cy="1398234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Što studentima nudi Knjižnica?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E224ED-A1BF-42C4-AB42-FE45E45F6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448" y="2134398"/>
            <a:ext cx="5359976" cy="51846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dirty="0"/>
              <a:t>ZBIRKE TISKANE KNJIŽNIČNE GRAĐE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ELEKTRONIČKE IZVORE INFORMACIJA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hr-HR" dirty="0"/>
              <a:t>RAZNOVRSNE USLUGE:</a:t>
            </a:r>
            <a:br>
              <a:rPr lang="hr-HR" dirty="0"/>
            </a:br>
            <a:endParaRPr lang="hr-HR" dirty="0"/>
          </a:p>
          <a:p>
            <a:pPr marL="459486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1800" dirty="0"/>
              <a:t>Posudba knjižnične građe i rad u čitaonicama</a:t>
            </a:r>
          </a:p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hr-HR" sz="1800" dirty="0" err="1"/>
              <a:t>Međuknjižnična</a:t>
            </a:r>
            <a:r>
              <a:rPr lang="hr-HR" sz="1800" dirty="0"/>
              <a:t> posudba</a:t>
            </a:r>
          </a:p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hr-HR" sz="1800" dirty="0"/>
              <a:t>Informativno-referalna služba </a:t>
            </a:r>
          </a:p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hr-HR" sz="1800" dirty="0" err="1"/>
              <a:t>Reprografske</a:t>
            </a:r>
            <a:r>
              <a:rPr lang="hr-HR" sz="1800" dirty="0"/>
              <a:t> usluge </a:t>
            </a:r>
          </a:p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hr-HR" sz="1800" dirty="0"/>
              <a:t>E-poduka</a:t>
            </a:r>
          </a:p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hr-HR" sz="1800" dirty="0"/>
              <a:t>Kulturno-promotivna djelatnost</a:t>
            </a:r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DD9525-0633-4AA6-A71F-BB524CEA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778AFCD-5976-498A-BA80-499EAAFAB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15" y="2134398"/>
            <a:ext cx="5577385" cy="3679117"/>
          </a:xfrm>
          <a:prstGeom prst="rect">
            <a:avLst/>
          </a:prstGeom>
        </p:spPr>
      </p:pic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3A6D1BA1-EA3E-401A-8A3D-25C2FA2C7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60">
        <p:fade/>
      </p:transition>
    </mc:Choice>
    <mc:Fallback xmlns="">
      <p:transition spd="med" advTm="10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E5EDED-4685-44C8-AEDA-39930F8E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ZBIRKE TISKANE KNJIŽNIČNE GRAĐE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6AB7640-A064-4F3E-B259-F2ECEB818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08869"/>
            <a:ext cx="5678424" cy="4000862"/>
          </a:xfrm>
        </p:spPr>
        <p:txBody>
          <a:bodyPr>
            <a:normAutofit/>
          </a:bodyPr>
          <a:lstStyle/>
          <a:p>
            <a:r>
              <a:rPr lang="hr-HR" sz="2200" dirty="0"/>
              <a:t>Zbirke Gradske i sveučilišne knjižnice Osijek pokrivaju sva područja ljudskog znanja: društvene i humanističke znanosti, umjetničko područje, biomedicinu i zdravstvo, te biotehničke i tehničke znanosti. To su: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/>
              <a:t>znanstvena i stručna literatura na hrvatskom i stranim jezicima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/>
              <a:t>znanstveno-popularni i stručni časopisi, dnevne novine, tjedni i mjesečni tisak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/>
              <a:t>beletristika domaćih i stranih autora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/>
              <a:t>zbirke Austrijske čitaonice i American </a:t>
            </a:r>
            <a:r>
              <a:rPr lang="hr-HR" sz="1800" dirty="0" err="1"/>
              <a:t>Cornera</a:t>
            </a:r>
            <a:endParaRPr lang="hr-HR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/>
              <a:t>zbirka magistarskih i doktorskih radova Sveučilišta Josipa Jurja Strossmayera u Osijeku</a:t>
            </a:r>
          </a:p>
          <a:p>
            <a:pPr marL="0" indent="0">
              <a:buNone/>
            </a:pPr>
            <a:endParaRPr lang="hr-HR" sz="2800" dirty="0"/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105655-A071-45AF-8B17-F55315F4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B7B36F1-9A08-4327-B923-4E4F9EDA9C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552" y="1080881"/>
            <a:ext cx="5063912" cy="3820357"/>
          </a:xfrm>
          <a:prstGeom prst="rect">
            <a:avLst/>
          </a:prstGeom>
        </p:spPr>
      </p:pic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5474B61F-BEC5-4126-A6C6-B976CC3A8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652">
        <p:fade/>
      </p:transition>
    </mc:Choice>
    <mc:Fallback xmlns="">
      <p:transition spd="med" advTm="35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6E8E8E-0E62-4D4C-B9CD-8EFBFA8F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…ZBIRKE TISKANE KNJIŽNIČNE GRAĐE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3742E0-05AB-469C-8734-596C44A3C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08869"/>
            <a:ext cx="5297424" cy="4672857"/>
          </a:xfrm>
        </p:spPr>
        <p:txBody>
          <a:bodyPr/>
          <a:lstStyle/>
          <a:p>
            <a:r>
              <a:rPr lang="hr-HR" sz="2000" dirty="0"/>
              <a:t>Osobita se pozornost pridaje nabavi literature potrebne studentima, te se nabavlja obvezna i dopunska literatura propisana za studijske programe koji se izvode na fakultetima i odjelima, sastavnicama Sveučilišta u Osijeku.  </a:t>
            </a:r>
          </a:p>
          <a:p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D551241-D09C-490C-AF91-635356F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Sveučilište J. J. Strossmayera u Osijeku, Gradska i sveučilišna knjižnica Osijek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56106A-22B4-4702-AE8E-0EF80A3AC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315" y="3946229"/>
            <a:ext cx="2104745" cy="211268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D351DFD-308E-4D5B-80E4-6B99C2724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790" y="785485"/>
            <a:ext cx="4389119" cy="5149899"/>
          </a:xfrm>
          <a:prstGeom prst="rect">
            <a:avLst/>
          </a:prstGeom>
        </p:spPr>
      </p:pic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3DA856E5-28C4-431D-8854-E46EF5C99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26">
        <p:fade/>
      </p:transition>
    </mc:Choice>
    <mc:Fallback xmlns="">
      <p:transition spd="med" advTm="15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Prilagođeno 1">
      <a:dk1>
        <a:srgbClr val="2E2B21"/>
      </a:dk1>
      <a:lt1>
        <a:srgbClr val="FFFFFF"/>
      </a:lt1>
      <a:dk2>
        <a:srgbClr val="2E2B21"/>
      </a:dk2>
      <a:lt2>
        <a:srgbClr val="FFFFFF"/>
      </a:lt2>
      <a:accent1>
        <a:srgbClr val="2C518C"/>
      </a:accent1>
      <a:accent2>
        <a:srgbClr val="2C518C"/>
      </a:accent2>
      <a:accent3>
        <a:srgbClr val="2C518C"/>
      </a:accent3>
      <a:accent4>
        <a:srgbClr val="2C518C"/>
      </a:accent4>
      <a:accent5>
        <a:srgbClr val="2C518C"/>
      </a:accent5>
      <a:accent6>
        <a:srgbClr val="2C518C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674</TotalTime>
  <Words>2233</Words>
  <Application>Microsoft Office PowerPoint</Application>
  <PresentationFormat>Široki zaslon</PresentationFormat>
  <Paragraphs>204</Paragraphs>
  <Slides>23</Slides>
  <Notes>23</Notes>
  <HiddenSlides>0</HiddenSlides>
  <MMClips>23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30" baseType="lpstr">
      <vt:lpstr>Arial</vt:lpstr>
      <vt:lpstr>Calibri</vt:lpstr>
      <vt:lpstr>Tw Cen MT</vt:lpstr>
      <vt:lpstr>Tw Cen MT Condensed</vt:lpstr>
      <vt:lpstr>Verdana</vt:lpstr>
      <vt:lpstr>Wingdings 3</vt:lpstr>
      <vt:lpstr>Integral</vt:lpstr>
      <vt:lpstr>Sveučilište Josipa Jurja Strossmayera u Osijeku Gradska i sveučilišna knjižnica Osijek   VODIČ ZA STUDENTE </vt:lpstr>
      <vt:lpstr>Gdje se nalazimo?</vt:lpstr>
      <vt:lpstr>   </vt:lpstr>
      <vt:lpstr>PowerPoint prezentacija</vt:lpstr>
      <vt:lpstr>Knjižnica ima PET ogranka</vt:lpstr>
      <vt:lpstr>Kako postati član Knjižnice?</vt:lpstr>
      <vt:lpstr>Što studentima nudi Knjižnica?</vt:lpstr>
      <vt:lpstr>ZBIRKE TISKANE KNJIŽNIČNE GRAĐE</vt:lpstr>
      <vt:lpstr>…ZBIRKE TISKANE KNJIŽNIČNE GRAĐE</vt:lpstr>
      <vt:lpstr>ELEKTRONIČKI IZVORI INFORMACIJA </vt:lpstr>
      <vt:lpstr>Mrežne baze podataka </vt:lpstr>
      <vt:lpstr>REPOZITORIJI</vt:lpstr>
      <vt:lpstr>Virtualna čitaonica novina</vt:lpstr>
      <vt:lpstr>Virtualna referentna zbirka </vt:lpstr>
      <vt:lpstr>Digitalizirana građa </vt:lpstr>
      <vt:lpstr>RAZNOVRSNE USLUGE </vt:lpstr>
      <vt:lpstr>POSUDBA KNJIŽNIČNE GRAĐE I RAD U ČITAONICAMA </vt:lpstr>
      <vt:lpstr>MEĐUKNJIŽNIČNA POSUDBA</vt:lpstr>
      <vt:lpstr>INFORMATIVNO-REFERALNA SLUŽBA </vt:lpstr>
      <vt:lpstr>REPROGRAFSKE USLUGE </vt:lpstr>
      <vt:lpstr>E-PODUKA</vt:lpstr>
      <vt:lpstr>KULTURNO-PROMOTIVNA DJELATNOST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Sveučilište Josipa jurja Strossmayera u Osijeku Gradska i sveučilišna knjižnica Osijek</dc:title>
  <dc:creator>Studijska</dc:creator>
  <cp:lastModifiedBy>Studijska</cp:lastModifiedBy>
  <cp:revision>90</cp:revision>
  <dcterms:created xsi:type="dcterms:W3CDTF">2020-10-27T13:56:32Z</dcterms:created>
  <dcterms:modified xsi:type="dcterms:W3CDTF">2021-03-11T11:28:14Z</dcterms:modified>
</cp:coreProperties>
</file>